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3" r:id="rId3"/>
    <p:sldId id="276" r:id="rId4"/>
    <p:sldId id="277" r:id="rId5"/>
    <p:sldId id="279" r:id="rId6"/>
    <p:sldId id="257" r:id="rId7"/>
    <p:sldId id="258" r:id="rId8"/>
    <p:sldId id="259" r:id="rId9"/>
    <p:sldId id="261" r:id="rId10"/>
    <p:sldId id="264" r:id="rId11"/>
    <p:sldId id="263" r:id="rId12"/>
    <p:sldId id="280" r:id="rId13"/>
    <p:sldId id="281" r:id="rId14"/>
    <p:sldId id="282" r:id="rId15"/>
    <p:sldId id="266" r:id="rId16"/>
    <p:sldId id="268" r:id="rId17"/>
    <p:sldId id="269" r:id="rId18"/>
    <p:sldId id="283" r:id="rId19"/>
    <p:sldId id="285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98" autoAdjust="0"/>
    <p:restoredTop sz="94660"/>
  </p:normalViewPr>
  <p:slideViewPr>
    <p:cSldViewPr>
      <p:cViewPr varScale="1">
        <p:scale>
          <a:sx n="47" d="100"/>
          <a:sy n="47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8ACDB3CC-F982-40F9-8DD6-BCC9AFBF44BD}" type="datetime1">
              <a:rPr lang="en-US" smtClean="0"/>
              <a:pPr/>
              <a:t>7/11/2011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4B2AF-3150-4CD1-8BF0-0954A9A6957F}" type="datetimeFigureOut">
              <a:rPr lang="en-US" smtClean="0"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FFBCD-D175-4DA3-BCF8-25070EB3D0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4B2AF-3150-4CD1-8BF0-0954A9A6957F}" type="datetimeFigureOut">
              <a:rPr lang="en-US" smtClean="0"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FFBCD-D175-4DA3-BCF8-25070EB3D0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4B2AF-3150-4CD1-8BF0-0954A9A6957F}" type="datetimeFigureOut">
              <a:rPr lang="en-US" smtClean="0"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FFBCD-D175-4DA3-BCF8-25070EB3D0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4B2AF-3150-4CD1-8BF0-0954A9A6957F}" type="datetimeFigureOut">
              <a:rPr lang="en-US" smtClean="0"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FFBCD-D175-4DA3-BCF8-25070EB3D0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4B2AF-3150-4CD1-8BF0-0954A9A6957F}" type="datetimeFigureOut">
              <a:rPr lang="en-US" smtClean="0"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FFBCD-D175-4DA3-BCF8-25070EB3D0D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4B2AF-3150-4CD1-8BF0-0954A9A6957F}" type="datetimeFigureOut">
              <a:rPr lang="en-US" smtClean="0"/>
              <a:t>7/11/2011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FFBCD-D175-4DA3-BCF8-25070EB3D0D3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4B2AF-3150-4CD1-8BF0-0954A9A6957F}" type="datetimeFigureOut">
              <a:rPr lang="en-US" smtClean="0"/>
              <a:t>7/11/2011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FFBCD-D175-4DA3-BCF8-25070EB3D0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4B2AF-3150-4CD1-8BF0-0954A9A6957F}" type="datetimeFigureOut">
              <a:rPr lang="en-US" smtClean="0"/>
              <a:t>7/11/2011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FFBCD-D175-4DA3-BCF8-25070EB3D0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4B2AF-3150-4CD1-8BF0-0954A9A6957F}" type="datetimeFigureOut">
              <a:rPr lang="en-US" smtClean="0"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FFBCD-D175-4DA3-BCF8-25070EB3D0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4B2AF-3150-4CD1-8BF0-0954A9A6957F}" type="datetimeFigureOut">
              <a:rPr lang="en-US" smtClean="0"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FFBCD-D175-4DA3-BCF8-25070EB3D0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2F04B2AF-3150-4CD1-8BF0-0954A9A6957F}" type="datetimeFigureOut">
              <a:rPr lang="en-US" smtClean="0"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57EFFBCD-D175-4DA3-BCF8-25070EB3D0D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news.bbc.co.uk/2/hi/uk_news/education/642501.stm" TargetMode="External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nswers.yahoo.com/question/index?qid=20110421181158AANqvJw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just"/>
            <a:r>
              <a:rPr lang="en-US" dirty="0" smtClean="0"/>
              <a:t>CULTURE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just"/>
            <a:r>
              <a:rPr lang="en-US" dirty="0" smtClean="0"/>
              <a:t>as a distracter of instruction…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34608">
            <a:off x="749035" y="3977182"/>
            <a:ext cx="2265517" cy="2267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4362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6" y="0"/>
            <a:ext cx="9137073" cy="6858000"/>
          </a:xfrm>
        </p:spPr>
      </p:pic>
      <p:sp>
        <p:nvSpPr>
          <p:cNvPr id="7" name="TextBox 6"/>
          <p:cNvSpPr txBox="1"/>
          <p:nvPr/>
        </p:nvSpPr>
        <p:spPr>
          <a:xfrm>
            <a:off x="533400" y="838200"/>
            <a:ext cx="8001000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5400" dirty="0" smtClean="0">
                <a:latin typeface="Rockwell Extra Bold" pitchFamily="18" charset="0"/>
              </a:rPr>
              <a:t>Common Practice:</a:t>
            </a:r>
          </a:p>
          <a:p>
            <a:pPr algn="just"/>
            <a:endParaRPr lang="en-US" sz="3200" dirty="0">
              <a:latin typeface="Rockwell Extra Bold" pitchFamily="18" charset="0"/>
            </a:endParaRPr>
          </a:p>
          <a:p>
            <a:pPr algn="just"/>
            <a:r>
              <a:rPr lang="en-US" sz="3200" dirty="0" smtClean="0">
                <a:latin typeface="Rockwell Extra Bold" pitchFamily="18" charset="0"/>
              </a:rPr>
              <a:t>	</a:t>
            </a:r>
            <a:r>
              <a:rPr lang="en-US" sz="4800" dirty="0" smtClean="0">
                <a:latin typeface="Forte" pitchFamily="66" charset="0"/>
              </a:rPr>
              <a:t>Teachers often have competitions within school activities or assignments to see who the first to get done is or who can do the task the best.</a:t>
            </a:r>
            <a:endParaRPr lang="en-US" sz="4800" dirty="0">
              <a:latin typeface="Forte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81539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6" y="0"/>
            <a:ext cx="9137073" cy="6858000"/>
          </a:xfrm>
        </p:spPr>
      </p:pic>
      <p:sp>
        <p:nvSpPr>
          <p:cNvPr id="7" name="TextBox 6"/>
          <p:cNvSpPr txBox="1"/>
          <p:nvPr/>
        </p:nvSpPr>
        <p:spPr>
          <a:xfrm>
            <a:off x="533400" y="838200"/>
            <a:ext cx="8001000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5400" dirty="0" smtClean="0">
                <a:latin typeface="Rockwell Extra Bold" pitchFamily="18" charset="0"/>
              </a:rPr>
              <a:t>Problem:</a:t>
            </a:r>
          </a:p>
          <a:p>
            <a:pPr algn="just"/>
            <a:endParaRPr lang="en-US" sz="3200" dirty="0">
              <a:latin typeface="Rockwell Extra Bold" pitchFamily="18" charset="0"/>
            </a:endParaRPr>
          </a:p>
          <a:p>
            <a:pPr algn="just"/>
            <a:r>
              <a:rPr lang="en-US" sz="3200" dirty="0" smtClean="0">
                <a:latin typeface="Rockwell Extra Bold" pitchFamily="18" charset="0"/>
              </a:rPr>
              <a:t>	</a:t>
            </a:r>
            <a:r>
              <a:rPr lang="en-US" sz="4800" dirty="0" smtClean="0">
                <a:latin typeface="Forte" pitchFamily="66" charset="0"/>
              </a:rPr>
              <a:t>American Indian students are taught to work in unity and to help others for the benefit of the group, not solely to benefit his or her own.</a:t>
            </a:r>
            <a:endParaRPr lang="en-US" sz="4800" dirty="0">
              <a:latin typeface="Forte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6480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533400" y="838200"/>
            <a:ext cx="800100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5400" dirty="0" smtClean="0">
                <a:latin typeface="Rockwell Extra Bold" pitchFamily="18" charset="0"/>
              </a:rPr>
              <a:t>Possible Solution:</a:t>
            </a:r>
          </a:p>
          <a:p>
            <a:pPr algn="just"/>
            <a:endParaRPr lang="en-US" sz="3200" dirty="0">
              <a:latin typeface="Rockwell Extra Bold" pitchFamily="18" charset="0"/>
            </a:endParaRPr>
          </a:p>
          <a:p>
            <a:pPr algn="just"/>
            <a:r>
              <a:rPr lang="en-US" sz="3200" dirty="0" smtClean="0">
                <a:latin typeface="Rockwell Extra Bold" pitchFamily="18" charset="0"/>
              </a:rPr>
              <a:t>	</a:t>
            </a:r>
            <a:r>
              <a:rPr lang="en-US" sz="4000" dirty="0" smtClean="0">
                <a:latin typeface="Forte" pitchFamily="66" charset="0"/>
              </a:rPr>
              <a:t>Teachers need to allow students time to privately practice learning new skill.</a:t>
            </a:r>
          </a:p>
          <a:p>
            <a:pPr algn="just"/>
            <a:r>
              <a:rPr lang="en-US" sz="4000" dirty="0">
                <a:latin typeface="Forte" pitchFamily="66" charset="0"/>
              </a:rPr>
              <a:t>	</a:t>
            </a:r>
            <a:r>
              <a:rPr lang="en-US" sz="4000" dirty="0" smtClean="0">
                <a:latin typeface="Forte" pitchFamily="66" charset="0"/>
              </a:rPr>
              <a:t>Teachers can request volunteers to demonstrate.  This should be private and not be a public display. </a:t>
            </a:r>
            <a:endParaRPr lang="en-US" sz="4000" dirty="0">
              <a:latin typeface="Forte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9809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27520"/>
          </a:xfrm>
        </p:spPr>
      </p:pic>
      <p:sp>
        <p:nvSpPr>
          <p:cNvPr id="5" name="TextBox 4"/>
          <p:cNvSpPr txBox="1"/>
          <p:nvPr/>
        </p:nvSpPr>
        <p:spPr>
          <a:xfrm>
            <a:off x="533400" y="838200"/>
            <a:ext cx="80010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5400" dirty="0" smtClean="0">
                <a:latin typeface="Rockwell Extra Bold" pitchFamily="18" charset="0"/>
              </a:rPr>
              <a:t>Possible Solution:</a:t>
            </a:r>
          </a:p>
          <a:p>
            <a:pPr algn="just"/>
            <a:endParaRPr lang="en-US" sz="3200" dirty="0">
              <a:latin typeface="Rockwell Extra Bold" pitchFamily="18" charset="0"/>
            </a:endParaRPr>
          </a:p>
          <a:p>
            <a:pPr algn="just"/>
            <a:r>
              <a:rPr lang="en-US" sz="3200" dirty="0" smtClean="0">
                <a:latin typeface="Rockwell Extra Bold" pitchFamily="18" charset="0"/>
              </a:rPr>
              <a:t>	</a:t>
            </a:r>
            <a:r>
              <a:rPr lang="en-US" sz="4400" dirty="0" smtClean="0">
                <a:latin typeface="Forte" pitchFamily="66" charset="0"/>
              </a:rPr>
              <a:t>Do not publicly address students who are quiet learners. 	If a student is doing fine in class and chooses not to answer, allow this silent behavior.</a:t>
            </a:r>
            <a:endParaRPr lang="en-US" sz="4400" dirty="0">
              <a:latin typeface="Forte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700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6" y="0"/>
            <a:ext cx="9137073" cy="6858000"/>
          </a:xfrm>
        </p:spPr>
      </p:pic>
      <p:sp>
        <p:nvSpPr>
          <p:cNvPr id="7" name="TextBox 6"/>
          <p:cNvSpPr txBox="1"/>
          <p:nvPr/>
        </p:nvSpPr>
        <p:spPr>
          <a:xfrm>
            <a:off x="533400" y="838200"/>
            <a:ext cx="8001000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5400" dirty="0" smtClean="0">
                <a:latin typeface="Rockwell Extra Bold" pitchFamily="18" charset="0"/>
              </a:rPr>
              <a:t>Possible Solution:</a:t>
            </a:r>
          </a:p>
          <a:p>
            <a:pPr algn="just"/>
            <a:endParaRPr lang="en-US" sz="3200" dirty="0">
              <a:latin typeface="Rockwell Extra Bold" pitchFamily="18" charset="0"/>
            </a:endParaRPr>
          </a:p>
          <a:p>
            <a:pPr algn="just"/>
            <a:r>
              <a:rPr lang="en-US" sz="3200" dirty="0" smtClean="0">
                <a:latin typeface="Rockwell Extra Bold" pitchFamily="18" charset="0"/>
              </a:rPr>
              <a:t>	</a:t>
            </a:r>
            <a:r>
              <a:rPr lang="en-US" sz="4400" dirty="0" smtClean="0">
                <a:latin typeface="Forte" pitchFamily="66" charset="0"/>
              </a:rPr>
              <a:t>Teachers should emphasize cooperative work assignments as opposed to competitive activities within the classroom.</a:t>
            </a:r>
            <a:endParaRPr lang="en-US" sz="4400" dirty="0">
              <a:latin typeface="Forte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2573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160"/>
            <a:ext cx="9141310" cy="6868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704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74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624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" y="0"/>
            <a:ext cx="911157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626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80" y="0"/>
            <a:ext cx="9149080" cy="6786880"/>
          </a:xfrm>
        </p:spPr>
      </p:pic>
      <p:sp>
        <p:nvSpPr>
          <p:cNvPr id="5" name="TextBox 4"/>
          <p:cNvSpPr txBox="1"/>
          <p:nvPr/>
        </p:nvSpPr>
        <p:spPr>
          <a:xfrm>
            <a:off x="838200" y="361464"/>
            <a:ext cx="74676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Algerian" pitchFamily="82" charset="0"/>
              </a:rPr>
              <a:t>Cast of Characters:</a:t>
            </a:r>
          </a:p>
          <a:p>
            <a:pPr algn="ctr"/>
            <a:endParaRPr lang="en-US" sz="4000" dirty="0" smtClean="0">
              <a:solidFill>
                <a:schemeClr val="bg1"/>
              </a:solidFill>
              <a:latin typeface="Forte" pitchFamily="66" charset="0"/>
            </a:endParaRPr>
          </a:p>
          <a:p>
            <a:pPr algn="ctr"/>
            <a:r>
              <a:rPr lang="en-US" sz="4000" dirty="0" smtClean="0">
                <a:solidFill>
                  <a:schemeClr val="bg1"/>
                </a:solidFill>
                <a:latin typeface="Forte" pitchFamily="66" charset="0"/>
              </a:rPr>
              <a:t>Ramos, </a:t>
            </a:r>
            <a:r>
              <a:rPr lang="en-US" sz="4000" dirty="0" err="1" smtClean="0">
                <a:solidFill>
                  <a:schemeClr val="bg1"/>
                </a:solidFill>
                <a:latin typeface="Forte" pitchFamily="66" charset="0"/>
              </a:rPr>
              <a:t>Nenisa</a:t>
            </a:r>
            <a:r>
              <a:rPr lang="en-US" sz="4000" dirty="0" smtClean="0">
                <a:solidFill>
                  <a:schemeClr val="bg1"/>
                </a:solidFill>
                <a:latin typeface="Forte" pitchFamily="66" charset="0"/>
              </a:rPr>
              <a:t> P.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as the P.E. teacher</a:t>
            </a:r>
          </a:p>
          <a:p>
            <a:pPr algn="ctr"/>
            <a:endParaRPr lang="en-US" sz="4000" dirty="0" smtClean="0">
              <a:solidFill>
                <a:schemeClr val="bg1"/>
              </a:solidFill>
              <a:latin typeface="Forte" pitchFamily="66" charset="0"/>
            </a:endParaRPr>
          </a:p>
          <a:p>
            <a:pPr algn="ctr"/>
            <a:r>
              <a:rPr lang="en-US" sz="4000" dirty="0" err="1" smtClean="0">
                <a:solidFill>
                  <a:schemeClr val="bg1"/>
                </a:solidFill>
                <a:latin typeface="Forte" pitchFamily="66" charset="0"/>
              </a:rPr>
              <a:t>Avanceña</a:t>
            </a:r>
            <a:r>
              <a:rPr lang="en-US" sz="4000" dirty="0" smtClean="0">
                <a:solidFill>
                  <a:schemeClr val="bg1"/>
                </a:solidFill>
                <a:latin typeface="Forte" pitchFamily="66" charset="0"/>
              </a:rPr>
              <a:t>, </a:t>
            </a:r>
            <a:r>
              <a:rPr lang="en-US" sz="4000" dirty="0" err="1" smtClean="0">
                <a:solidFill>
                  <a:schemeClr val="bg1"/>
                </a:solidFill>
                <a:latin typeface="Forte" pitchFamily="66" charset="0"/>
              </a:rPr>
              <a:t>Syvel</a:t>
            </a:r>
            <a:r>
              <a:rPr lang="en-US" sz="4000" dirty="0" smtClean="0">
                <a:solidFill>
                  <a:schemeClr val="bg1"/>
                </a:solidFill>
                <a:latin typeface="Forte" pitchFamily="66" charset="0"/>
              </a:rPr>
              <a:t> Mignonette </a:t>
            </a:r>
            <a:r>
              <a:rPr lang="en-US" sz="4000" dirty="0" err="1" smtClean="0">
                <a:solidFill>
                  <a:schemeClr val="bg1"/>
                </a:solidFill>
                <a:latin typeface="Forte" pitchFamily="66" charset="0"/>
              </a:rPr>
              <a:t>Dy</a:t>
            </a:r>
            <a:endParaRPr lang="en-US" sz="4000" dirty="0" smtClean="0">
              <a:solidFill>
                <a:schemeClr val="bg1"/>
              </a:solidFill>
              <a:latin typeface="Forte" pitchFamily="66" charset="0"/>
            </a:endParaRP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as the English teacher</a:t>
            </a:r>
          </a:p>
          <a:p>
            <a:pPr algn="ctr"/>
            <a:endParaRPr lang="en-US" sz="4000" dirty="0" smtClean="0">
              <a:solidFill>
                <a:schemeClr val="bg1"/>
              </a:solidFill>
              <a:latin typeface="Forte" pitchFamily="66" charset="0"/>
            </a:endParaRPr>
          </a:p>
          <a:p>
            <a:pPr algn="ctr"/>
            <a:r>
              <a:rPr lang="en-US" sz="4000" dirty="0" smtClean="0">
                <a:solidFill>
                  <a:schemeClr val="bg1"/>
                </a:solidFill>
                <a:latin typeface="Forte" pitchFamily="66" charset="0"/>
              </a:rPr>
              <a:t>Benito, </a:t>
            </a:r>
            <a:r>
              <a:rPr lang="en-US" sz="4000" dirty="0" err="1" smtClean="0">
                <a:solidFill>
                  <a:schemeClr val="bg1"/>
                </a:solidFill>
                <a:latin typeface="Forte" pitchFamily="66" charset="0"/>
              </a:rPr>
              <a:t>Shara</a:t>
            </a:r>
            <a:r>
              <a:rPr lang="en-US" sz="4000" dirty="0" smtClean="0">
                <a:solidFill>
                  <a:schemeClr val="bg1"/>
                </a:solidFill>
                <a:latin typeface="Forte" pitchFamily="66" charset="0"/>
              </a:rPr>
              <a:t> E. 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as the History teacher</a:t>
            </a:r>
          </a:p>
          <a:p>
            <a:pPr algn="ctr"/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n-US" sz="4000" dirty="0">
              <a:solidFill>
                <a:schemeClr val="bg1"/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034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80" y="0"/>
            <a:ext cx="9149080" cy="6786880"/>
          </a:xfrm>
        </p:spPr>
      </p:pic>
      <p:sp>
        <p:nvSpPr>
          <p:cNvPr id="5" name="TextBox 4"/>
          <p:cNvSpPr txBox="1"/>
          <p:nvPr/>
        </p:nvSpPr>
        <p:spPr>
          <a:xfrm>
            <a:off x="838200" y="361464"/>
            <a:ext cx="74676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Algerian" pitchFamily="82" charset="0"/>
              </a:rPr>
              <a:t>Cast of Characters:</a:t>
            </a:r>
          </a:p>
          <a:p>
            <a:pPr algn="ctr"/>
            <a:endParaRPr lang="en-US" sz="4000" dirty="0" smtClean="0">
              <a:solidFill>
                <a:schemeClr val="bg1"/>
              </a:solidFill>
              <a:latin typeface="Forte" pitchFamily="66" charset="0"/>
            </a:endParaRPr>
          </a:p>
          <a:p>
            <a:pPr algn="ctr"/>
            <a:r>
              <a:rPr lang="en-US" sz="4000" dirty="0" err="1" smtClean="0">
                <a:solidFill>
                  <a:schemeClr val="bg1"/>
                </a:solidFill>
                <a:latin typeface="Forte" pitchFamily="66" charset="0"/>
              </a:rPr>
              <a:t>Sumagang</a:t>
            </a:r>
            <a:r>
              <a:rPr lang="en-US" sz="4000" dirty="0">
                <a:solidFill>
                  <a:schemeClr val="bg1"/>
                </a:solidFill>
                <a:latin typeface="Forte" pitchFamily="66" charset="0"/>
              </a:rPr>
              <a:t>, Lavern M.</a:t>
            </a:r>
          </a:p>
          <a:p>
            <a:pPr algn="ctr"/>
            <a:r>
              <a:rPr lang="en-US" sz="4000" dirty="0" err="1">
                <a:solidFill>
                  <a:schemeClr val="bg1"/>
                </a:solidFill>
                <a:latin typeface="Forte" pitchFamily="66" charset="0"/>
                <a:cs typeface="Arial" pitchFamily="34" charset="0"/>
              </a:rPr>
              <a:t>Capoy</a:t>
            </a:r>
            <a:r>
              <a:rPr lang="en-US" sz="4000" dirty="0">
                <a:solidFill>
                  <a:schemeClr val="bg1"/>
                </a:solidFill>
                <a:latin typeface="Forte" pitchFamily="66" charset="0"/>
                <a:cs typeface="Arial" pitchFamily="34" charset="0"/>
              </a:rPr>
              <a:t>, </a:t>
            </a:r>
            <a:r>
              <a:rPr lang="en-US" sz="4000" dirty="0" err="1">
                <a:solidFill>
                  <a:schemeClr val="bg1"/>
                </a:solidFill>
                <a:latin typeface="Forte" pitchFamily="66" charset="0"/>
                <a:cs typeface="Arial" pitchFamily="34" charset="0"/>
              </a:rPr>
              <a:t>Lorellee</a:t>
            </a:r>
            <a:r>
              <a:rPr lang="en-US" sz="4000" dirty="0">
                <a:solidFill>
                  <a:schemeClr val="bg1"/>
                </a:solidFill>
                <a:latin typeface="Forte" pitchFamily="66" charset="0"/>
                <a:cs typeface="Arial" pitchFamily="34" charset="0"/>
              </a:rPr>
              <a:t> M.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as the students</a:t>
            </a:r>
          </a:p>
          <a:p>
            <a:pPr algn="ctr"/>
            <a:endParaRPr lang="en-US" sz="4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4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and </a:t>
            </a:r>
          </a:p>
          <a:p>
            <a:pPr algn="ctr"/>
            <a:endParaRPr lang="en-US" sz="4000" dirty="0">
              <a:solidFill>
                <a:schemeClr val="bg1"/>
              </a:solidFill>
              <a:latin typeface="Forte" pitchFamily="66" charset="0"/>
            </a:endParaRPr>
          </a:p>
          <a:p>
            <a:pPr algn="ctr"/>
            <a:r>
              <a:rPr lang="en-US" sz="4000" dirty="0" err="1">
                <a:solidFill>
                  <a:schemeClr val="bg1"/>
                </a:solidFill>
                <a:latin typeface="Forte" pitchFamily="66" charset="0"/>
              </a:rPr>
              <a:t>Tamparong</a:t>
            </a:r>
            <a:r>
              <a:rPr lang="en-US" sz="4000" dirty="0">
                <a:solidFill>
                  <a:schemeClr val="bg1"/>
                </a:solidFill>
                <a:latin typeface="Forte" pitchFamily="66" charset="0"/>
              </a:rPr>
              <a:t>, </a:t>
            </a:r>
            <a:r>
              <a:rPr lang="en-US" sz="4000" dirty="0" err="1">
                <a:solidFill>
                  <a:schemeClr val="bg1"/>
                </a:solidFill>
                <a:latin typeface="Forte" pitchFamily="66" charset="0"/>
              </a:rPr>
              <a:t>Jefrey</a:t>
            </a:r>
            <a:r>
              <a:rPr lang="en-US" sz="4000" dirty="0">
                <a:solidFill>
                  <a:schemeClr val="bg1"/>
                </a:solidFill>
                <a:latin typeface="Forte" pitchFamily="66" charset="0"/>
              </a:rPr>
              <a:t> M.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as the American Indian boy</a:t>
            </a:r>
          </a:p>
          <a:p>
            <a:pPr algn="ctr"/>
            <a:endParaRPr lang="en-US" sz="4000" dirty="0">
              <a:solidFill>
                <a:schemeClr val="bg1"/>
              </a:solidFill>
              <a:latin typeface="Forte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32090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" y="10159"/>
            <a:ext cx="9159240" cy="6875147"/>
          </a:xfrm>
        </p:spPr>
      </p:pic>
      <p:sp>
        <p:nvSpPr>
          <p:cNvPr id="6" name="Rectangle 5"/>
          <p:cNvSpPr/>
          <p:nvPr/>
        </p:nvSpPr>
        <p:spPr>
          <a:xfrm>
            <a:off x="457200" y="616089"/>
            <a:ext cx="82296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6000" dirty="0" smtClean="0">
                <a:latin typeface="Forte" pitchFamily="66" charset="0"/>
              </a:rPr>
              <a:t>	Cultural </a:t>
            </a:r>
            <a:r>
              <a:rPr lang="en-US" sz="6000" dirty="0">
                <a:latin typeface="Forte" pitchFamily="66" charset="0"/>
              </a:rPr>
              <a:t>beliefs may place more importance on some aspects of life, survival, science, ethics, morals, etc. and not as much on others. </a:t>
            </a:r>
          </a:p>
        </p:txBody>
      </p:sp>
    </p:spTree>
    <p:extLst>
      <p:ext uri="{BB962C8B-B14F-4D97-AF65-F5344CB8AC3E}">
        <p14:creationId xmlns:p14="http://schemas.microsoft.com/office/powerpoint/2010/main" val="1590311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27520"/>
          </a:xfrm>
        </p:spPr>
      </p:pic>
      <p:sp>
        <p:nvSpPr>
          <p:cNvPr id="5" name="TextBox 4"/>
          <p:cNvSpPr txBox="1"/>
          <p:nvPr/>
        </p:nvSpPr>
        <p:spPr>
          <a:xfrm>
            <a:off x="609600" y="762000"/>
            <a:ext cx="79248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Algerian" pitchFamily="82" charset="0"/>
              </a:rPr>
              <a:t>References:</a:t>
            </a:r>
          </a:p>
          <a:p>
            <a:endParaRPr lang="en-US" sz="4000" dirty="0">
              <a:latin typeface="Algerian" pitchFamily="82" charset="0"/>
            </a:endParaRPr>
          </a:p>
          <a:p>
            <a:r>
              <a:rPr lang="en-US" sz="4000" dirty="0">
                <a:hlinkClick r:id="rId3"/>
              </a:rPr>
              <a:t>http://</a:t>
            </a:r>
            <a:r>
              <a:rPr lang="en-US" sz="4000" dirty="0" smtClean="0">
                <a:hlinkClick r:id="rId3"/>
              </a:rPr>
              <a:t>news.bbc.co.uk/2/hi/uk_news/education/642501.stm</a:t>
            </a:r>
            <a:endParaRPr lang="en-US" sz="4000" dirty="0" smtClean="0"/>
          </a:p>
          <a:p>
            <a:endParaRPr lang="en-US" sz="4000" dirty="0"/>
          </a:p>
          <a:p>
            <a:r>
              <a:rPr lang="en-US" sz="4000" dirty="0">
                <a:hlinkClick r:id="rId4"/>
              </a:rPr>
              <a:t>http://answers.yahoo.com/question/index?qid=20110421181158AANqvJw</a:t>
            </a:r>
            <a:endParaRPr lang="en-US" sz="4000" dirty="0" smtClean="0"/>
          </a:p>
          <a:p>
            <a:endParaRPr lang="en-US" sz="4000" dirty="0">
              <a:latin typeface="Algerian" pitchFamily="82" charset="0"/>
            </a:endParaRPr>
          </a:p>
          <a:p>
            <a:endParaRPr lang="en-US" sz="4000" dirty="0"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771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" y="10159"/>
            <a:ext cx="9159240" cy="6875147"/>
          </a:xfrm>
        </p:spPr>
      </p:pic>
      <p:sp>
        <p:nvSpPr>
          <p:cNvPr id="6" name="Rectangle 5"/>
          <p:cNvSpPr/>
          <p:nvPr/>
        </p:nvSpPr>
        <p:spPr>
          <a:xfrm>
            <a:off x="457200" y="616089"/>
            <a:ext cx="82296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4400" dirty="0" smtClean="0">
                <a:latin typeface="Forte" pitchFamily="66" charset="0"/>
              </a:rPr>
              <a:t>	 Those aspects regarded as essential will be learned first while others may or may not be learned at all. </a:t>
            </a:r>
          </a:p>
          <a:p>
            <a:pPr algn="just"/>
            <a:r>
              <a:rPr lang="en-US" sz="4400" dirty="0">
                <a:latin typeface="Forte" pitchFamily="66" charset="0"/>
              </a:rPr>
              <a:t>	</a:t>
            </a:r>
            <a:endParaRPr lang="en-US" sz="4400" dirty="0" smtClean="0">
              <a:latin typeface="Forte" pitchFamily="66" charset="0"/>
            </a:endParaRPr>
          </a:p>
          <a:p>
            <a:pPr algn="just"/>
            <a:r>
              <a:rPr lang="en-US" sz="4400" dirty="0">
                <a:latin typeface="Forte" pitchFamily="66" charset="0"/>
              </a:rPr>
              <a:t>	</a:t>
            </a:r>
            <a:r>
              <a:rPr lang="en-US" sz="4400" dirty="0" smtClean="0">
                <a:latin typeface="Forte" pitchFamily="66" charset="0"/>
              </a:rPr>
              <a:t>This is just one way in which culture affects learning because it has </a:t>
            </a:r>
            <a:r>
              <a:rPr lang="en-US" sz="4400" smtClean="0">
                <a:latin typeface="Forte" pitchFamily="66" charset="0"/>
              </a:rPr>
              <a:t>an effect </a:t>
            </a:r>
            <a:r>
              <a:rPr lang="en-US" sz="4400" dirty="0" smtClean="0">
                <a:latin typeface="Forte" pitchFamily="66" charset="0"/>
              </a:rPr>
              <a:t>on what is learned.</a:t>
            </a:r>
            <a:endParaRPr lang="en-US" sz="4400" dirty="0">
              <a:latin typeface="Forte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4557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" y="10159"/>
            <a:ext cx="9159240" cy="6875147"/>
          </a:xfrm>
        </p:spPr>
      </p:pic>
      <p:sp>
        <p:nvSpPr>
          <p:cNvPr id="6" name="Rectangle 5"/>
          <p:cNvSpPr/>
          <p:nvPr/>
        </p:nvSpPr>
        <p:spPr>
          <a:xfrm>
            <a:off x="457200" y="616089"/>
            <a:ext cx="82296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4000" dirty="0" smtClean="0">
                <a:latin typeface="Forte" pitchFamily="66" charset="0"/>
              </a:rPr>
              <a:t>	 Some cultures value education very highly and parents take an active role in ensuring that educational goals are met by their children. </a:t>
            </a:r>
          </a:p>
          <a:p>
            <a:pPr algn="just"/>
            <a:r>
              <a:rPr lang="en-US" sz="4000" dirty="0">
                <a:latin typeface="Forte" pitchFamily="66" charset="0"/>
              </a:rPr>
              <a:t>	</a:t>
            </a:r>
            <a:r>
              <a:rPr lang="en-US" sz="4000" dirty="0" smtClean="0">
                <a:latin typeface="Forte" pitchFamily="66" charset="0"/>
              </a:rPr>
              <a:t>Within their individual cultures, children learn by word and by example what is valued and what is not.</a:t>
            </a:r>
            <a:endParaRPr lang="en-US" sz="4000" dirty="0">
              <a:latin typeface="Forte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853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" y="10159"/>
            <a:ext cx="9159240" cy="6875147"/>
          </a:xfrm>
        </p:spPr>
      </p:pic>
      <p:sp>
        <p:nvSpPr>
          <p:cNvPr id="6" name="Rectangle 5"/>
          <p:cNvSpPr/>
          <p:nvPr/>
        </p:nvSpPr>
        <p:spPr>
          <a:xfrm>
            <a:off x="457200" y="616089"/>
            <a:ext cx="82296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4000" dirty="0" smtClean="0">
                <a:latin typeface="Forte" pitchFamily="66" charset="0"/>
              </a:rPr>
              <a:t>	Nutrition also has an impact on mental growth. In cultures with traditional foods that don't provide a balanced diet, brain development can be stunted. </a:t>
            </a:r>
          </a:p>
          <a:p>
            <a:pPr algn="just"/>
            <a:endParaRPr lang="en-US" sz="4000" dirty="0">
              <a:latin typeface="Forte" pitchFamily="66" charset="0"/>
            </a:endParaRPr>
          </a:p>
          <a:p>
            <a:pPr algn="just"/>
            <a:r>
              <a:rPr lang="en-US" sz="4000" dirty="0" smtClean="0">
                <a:latin typeface="Forte" pitchFamily="66" charset="0"/>
              </a:rPr>
              <a:t>	These are just a few ways in which culture affects learning.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63410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533400" y="838200"/>
            <a:ext cx="8001000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5400" dirty="0" smtClean="0">
                <a:latin typeface="Rockwell Extra Bold" pitchFamily="18" charset="0"/>
              </a:rPr>
              <a:t>Common Practice:</a:t>
            </a:r>
          </a:p>
          <a:p>
            <a:pPr algn="just"/>
            <a:endParaRPr lang="en-US" sz="3200" dirty="0">
              <a:latin typeface="Rockwell Extra Bold" pitchFamily="18" charset="0"/>
            </a:endParaRPr>
          </a:p>
          <a:p>
            <a:pPr algn="just"/>
            <a:r>
              <a:rPr lang="en-US" sz="3200" dirty="0" smtClean="0">
                <a:latin typeface="Rockwell Extra Bold" pitchFamily="18" charset="0"/>
              </a:rPr>
              <a:t>	</a:t>
            </a:r>
            <a:r>
              <a:rPr lang="en-US" sz="5400" dirty="0" smtClean="0">
                <a:latin typeface="Forte" pitchFamily="66" charset="0"/>
              </a:rPr>
              <a:t>Teachers test children on new skills they are learning so to assess a child’s level of acquisition.</a:t>
            </a:r>
            <a:endParaRPr lang="en-US" sz="5400" dirty="0">
              <a:latin typeface="Forte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8437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533400" y="838200"/>
            <a:ext cx="800100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5400" dirty="0" smtClean="0">
                <a:latin typeface="Rockwell Extra Bold" pitchFamily="18" charset="0"/>
              </a:rPr>
              <a:t>Problem:</a:t>
            </a:r>
          </a:p>
          <a:p>
            <a:pPr algn="just"/>
            <a:endParaRPr lang="en-US" sz="3200" dirty="0">
              <a:latin typeface="Rockwell Extra Bold" pitchFamily="18" charset="0"/>
            </a:endParaRPr>
          </a:p>
          <a:p>
            <a:pPr algn="just"/>
            <a:r>
              <a:rPr lang="en-US" sz="3200" dirty="0" smtClean="0">
                <a:latin typeface="Rockwell Extra Bold" pitchFamily="18" charset="0"/>
              </a:rPr>
              <a:t>	</a:t>
            </a:r>
            <a:r>
              <a:rPr lang="en-US" sz="4000" dirty="0" smtClean="0">
                <a:latin typeface="Forte" pitchFamily="66" charset="0"/>
              </a:rPr>
              <a:t>American Indian children are taught to learn through modeling and practice.  </a:t>
            </a:r>
          </a:p>
          <a:p>
            <a:pPr algn="just"/>
            <a:r>
              <a:rPr lang="en-US" sz="4000" dirty="0">
                <a:latin typeface="Forte" pitchFamily="66" charset="0"/>
              </a:rPr>
              <a:t>	</a:t>
            </a:r>
            <a:r>
              <a:rPr lang="en-US" sz="4000" dirty="0" smtClean="0">
                <a:latin typeface="Forte" pitchFamily="66" charset="0"/>
              </a:rPr>
              <a:t>Children are uncomfortable in demonstrating their skill level until they have reached mastery.  </a:t>
            </a:r>
            <a:endParaRPr lang="en-US" sz="4000" dirty="0">
              <a:latin typeface="Forte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0709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27520"/>
          </a:xfrm>
        </p:spPr>
      </p:pic>
      <p:sp>
        <p:nvSpPr>
          <p:cNvPr id="5" name="TextBox 4"/>
          <p:cNvSpPr txBox="1"/>
          <p:nvPr/>
        </p:nvSpPr>
        <p:spPr>
          <a:xfrm>
            <a:off x="533400" y="838200"/>
            <a:ext cx="800100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5400" dirty="0" smtClean="0">
                <a:latin typeface="Rockwell Extra Bold" pitchFamily="18" charset="0"/>
              </a:rPr>
              <a:t>Common Practice:</a:t>
            </a:r>
          </a:p>
          <a:p>
            <a:pPr algn="just"/>
            <a:endParaRPr lang="en-US" sz="3200" dirty="0">
              <a:latin typeface="Rockwell Extra Bold" pitchFamily="18" charset="0"/>
            </a:endParaRPr>
          </a:p>
          <a:p>
            <a:pPr algn="just"/>
            <a:r>
              <a:rPr lang="en-US" sz="3200" dirty="0" smtClean="0">
                <a:latin typeface="Rockwell Extra Bold" pitchFamily="18" charset="0"/>
              </a:rPr>
              <a:t>	</a:t>
            </a:r>
            <a:r>
              <a:rPr lang="en-US" sz="4800" dirty="0" smtClean="0">
                <a:latin typeface="Forte" pitchFamily="66" charset="0"/>
              </a:rPr>
              <a:t>When teachers ask questions of children in the classroom, they expect a verbal response from the child.</a:t>
            </a:r>
            <a:endParaRPr lang="en-US" sz="4800" dirty="0">
              <a:latin typeface="Forte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528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27520"/>
          </a:xfrm>
        </p:spPr>
      </p:pic>
      <p:sp>
        <p:nvSpPr>
          <p:cNvPr id="5" name="TextBox 4"/>
          <p:cNvSpPr txBox="1"/>
          <p:nvPr/>
        </p:nvSpPr>
        <p:spPr>
          <a:xfrm>
            <a:off x="533400" y="838200"/>
            <a:ext cx="800100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5400" dirty="0" smtClean="0">
                <a:latin typeface="Rockwell Extra Bold" pitchFamily="18" charset="0"/>
              </a:rPr>
              <a:t>Problem:</a:t>
            </a:r>
          </a:p>
          <a:p>
            <a:pPr algn="just"/>
            <a:endParaRPr lang="en-US" sz="3200" dirty="0">
              <a:latin typeface="Rockwell Extra Bold" pitchFamily="18" charset="0"/>
            </a:endParaRPr>
          </a:p>
          <a:p>
            <a:pPr algn="just"/>
            <a:r>
              <a:rPr lang="en-US" sz="3200" dirty="0" smtClean="0">
                <a:latin typeface="Rockwell Extra Bold" pitchFamily="18" charset="0"/>
              </a:rPr>
              <a:t>	</a:t>
            </a:r>
            <a:r>
              <a:rPr lang="en-US" sz="4000" dirty="0" smtClean="0">
                <a:latin typeface="Forte" pitchFamily="66" charset="0"/>
              </a:rPr>
              <a:t>American Indian children are taught to be comfortable with silence. When a child does not verbally respond to a teacher, the child may be considered rude or incompetent.</a:t>
            </a:r>
            <a:endParaRPr lang="en-US" sz="4000" dirty="0">
              <a:latin typeface="Forte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6563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Sketchbook</Template>
  <TotalTime>223</TotalTime>
  <Words>99</Words>
  <Application>Microsoft Office PowerPoint</Application>
  <PresentationFormat>On-screen Show (4:3)</PresentationFormat>
  <Paragraphs>65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Sketchbook</vt:lpstr>
      <vt:lpstr>CULTURE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CULTURE</dc:title>
  <dc:creator>Syvel</dc:creator>
  <cp:lastModifiedBy>Syvel</cp:lastModifiedBy>
  <cp:revision>21</cp:revision>
  <dcterms:created xsi:type="dcterms:W3CDTF">2011-07-07T12:43:50Z</dcterms:created>
  <dcterms:modified xsi:type="dcterms:W3CDTF">2011-07-11T06:49:24Z</dcterms:modified>
</cp:coreProperties>
</file>